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9" r:id="rId4"/>
    <p:sldId id="282" r:id="rId5"/>
    <p:sldId id="274" r:id="rId6"/>
    <p:sldId id="281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51" autoAdjust="0"/>
    <p:restoredTop sz="84989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B2E5-99B2-427C-AAF2-E6286E91F7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B960-0434-4BF9-8404-267944D116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017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B2E5-99B2-427C-AAF2-E6286E91F7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B960-0434-4BF9-8404-267944D116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9796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B2E5-99B2-427C-AAF2-E6286E91F7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B960-0434-4BF9-8404-267944D116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8904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B2E5-99B2-427C-AAF2-E6286E91F7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B960-0434-4BF9-8404-267944D116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4219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B2E5-99B2-427C-AAF2-E6286E91F7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B960-0434-4BF9-8404-267944D116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115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B2E5-99B2-427C-AAF2-E6286E91F7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B960-0434-4BF9-8404-267944D116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8601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B2E5-99B2-427C-AAF2-E6286E91F7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B960-0434-4BF9-8404-267944D116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9924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B2E5-99B2-427C-AAF2-E6286E91F7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B960-0434-4BF9-8404-267944D116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414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B2E5-99B2-427C-AAF2-E6286E91F7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B960-0434-4BF9-8404-267944D116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842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B2E5-99B2-427C-AAF2-E6286E91F7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B960-0434-4BF9-8404-267944D116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9857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B2E5-99B2-427C-AAF2-E6286E91F7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B960-0434-4BF9-8404-267944D116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9843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CB2E5-99B2-427C-AAF2-E6286E91F7ED}" type="datetimeFigureOut">
              <a:rPr lang="es-ES" smtClean="0"/>
              <a:t>29/09/2023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CB960-0434-4BF9-8404-267944D1167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5098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g"/><Relationship Id="rId5" Type="http://schemas.openxmlformats.org/officeDocument/2006/relationships/image" Target="../media/image6.jfif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051" name="docshap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391"/>
            <a:ext cx="12192000" cy="7315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753" y="184668"/>
            <a:ext cx="10940508" cy="3301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66426" tIns="617343" rIns="914112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ES" sz="3600" b="1" dirty="0">
              <a:solidFill>
                <a:srgbClr val="FFFFFF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r>
              <a:rPr lang="es-ES" sz="4000" b="1" dirty="0">
                <a:solidFill>
                  <a:schemeClr val="bg1"/>
                </a:solidFill>
              </a:rPr>
              <a:t>SPEED JOB DATING:</a:t>
            </a:r>
          </a:p>
          <a:p>
            <a:pPr algn="ctr"/>
            <a:r>
              <a:rPr lang="es-ES" sz="4000" b="1" dirty="0">
                <a:solidFill>
                  <a:schemeClr val="bg1"/>
                </a:solidFill>
              </a:rPr>
              <a:t>NEW JOB PRESELECTION METHODOLOGY</a:t>
            </a:r>
          </a:p>
          <a:p>
            <a:pPr algn="ctr"/>
            <a:r>
              <a:rPr lang="es-ES" sz="4000" b="1" dirty="0">
                <a:solidFill>
                  <a:schemeClr val="bg1"/>
                </a:solidFill>
              </a:rPr>
              <a:t>IN EMPLOYMENT OFFICES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93633"/>
            <a:ext cx="9208281" cy="538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991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>
            <a:grpSpLocks/>
          </p:cNvGrpSpPr>
          <p:nvPr/>
        </p:nvGrpSpPr>
        <p:grpSpPr bwMode="auto">
          <a:xfrm>
            <a:off x="0" y="117566"/>
            <a:ext cx="12192000" cy="6858000"/>
            <a:chOff x="0" y="0"/>
            <a:chExt cx="19200" cy="10800"/>
          </a:xfrm>
        </p:grpSpPr>
        <p:pic>
          <p:nvPicPr>
            <p:cNvPr id="3" name="docshape1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200" cy="10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docshape2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4" y="8961"/>
              <a:ext cx="4176" cy="1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ángulo 7"/>
          <p:cNvSpPr/>
          <p:nvPr/>
        </p:nvSpPr>
        <p:spPr>
          <a:xfrm>
            <a:off x="953589" y="490395"/>
            <a:ext cx="85668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bg1"/>
                </a:solidFill>
              </a:rPr>
              <a:t>SPEED JOB DATING 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953589" y="878353"/>
            <a:ext cx="1012311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  <a:p>
            <a:r>
              <a:rPr lang="es-E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</a:t>
            </a:r>
          </a:p>
          <a:p>
            <a:r>
              <a:rPr lang="es-ES_tradnl" sz="2400" b="1" dirty="0" err="1"/>
              <a:t>Implementing</a:t>
            </a:r>
            <a:r>
              <a:rPr lang="es-ES_tradnl" sz="2400" b="1" dirty="0"/>
              <a:t> in </a:t>
            </a:r>
            <a:r>
              <a:rPr lang="es-ES_tradnl" sz="2400" b="1" dirty="0" err="1"/>
              <a:t>our</a:t>
            </a:r>
            <a:r>
              <a:rPr lang="es-ES_tradnl" sz="2400" b="1" dirty="0"/>
              <a:t> </a:t>
            </a:r>
            <a:r>
              <a:rPr lang="es-ES_tradnl" sz="2400" b="1" dirty="0" err="1"/>
              <a:t>Employment</a:t>
            </a:r>
            <a:r>
              <a:rPr lang="es-ES_tradnl" sz="2400" b="1" dirty="0"/>
              <a:t> </a:t>
            </a:r>
            <a:r>
              <a:rPr lang="es-ES_tradnl" sz="2400" b="1" dirty="0" err="1"/>
              <a:t>Offices</a:t>
            </a:r>
            <a:r>
              <a:rPr lang="es-ES_tradnl" sz="2400" b="1" dirty="0"/>
              <a:t> </a:t>
            </a:r>
            <a:r>
              <a:rPr lang="es-ES_tradnl" sz="2400" dirty="0" err="1"/>
              <a:t>one</a:t>
            </a:r>
            <a:r>
              <a:rPr lang="es-ES_tradnl" sz="2400" dirty="0"/>
              <a:t> of </a:t>
            </a:r>
            <a:r>
              <a:rPr lang="es-ES_tradnl" sz="2400" dirty="0" err="1"/>
              <a:t>the</a:t>
            </a:r>
            <a:r>
              <a:rPr lang="es-ES_tradnl" sz="2400" dirty="0"/>
              <a:t> </a:t>
            </a:r>
            <a:r>
              <a:rPr lang="es-ES_tradnl" sz="2400" dirty="0" err="1"/>
              <a:t>latest</a:t>
            </a:r>
            <a:r>
              <a:rPr lang="es-ES_tradnl" sz="2400" dirty="0"/>
              <a:t> </a:t>
            </a:r>
            <a:r>
              <a:rPr lang="es-ES_tradnl" sz="2400" dirty="0" err="1"/>
              <a:t>trends</a:t>
            </a:r>
            <a:r>
              <a:rPr lang="es-ES_tradnl" sz="2400" dirty="0"/>
              <a:t> in </a:t>
            </a:r>
            <a:r>
              <a:rPr lang="es-ES_tradnl" sz="2400" dirty="0" err="1"/>
              <a:t>talent</a:t>
            </a:r>
            <a:r>
              <a:rPr lang="es-ES_tradnl" sz="2400" dirty="0"/>
              <a:t> </a:t>
            </a:r>
            <a:r>
              <a:rPr lang="es-ES_tradnl" sz="2400" dirty="0" err="1"/>
              <a:t>search</a:t>
            </a:r>
            <a:r>
              <a:rPr lang="es-ES_tradnl" sz="2400" dirty="0"/>
              <a:t>, </a:t>
            </a:r>
            <a:r>
              <a:rPr lang="es-ES_tradnl" sz="2400" dirty="0" err="1"/>
              <a:t>that</a:t>
            </a:r>
            <a:r>
              <a:rPr lang="es-ES_tradnl" sz="2400" dirty="0"/>
              <a:t> </a:t>
            </a:r>
            <a:r>
              <a:rPr lang="es-ES_tradnl" sz="2400" dirty="0" err="1"/>
              <a:t>is</a:t>
            </a:r>
            <a:r>
              <a:rPr lang="es-ES_tradnl" sz="2400" dirty="0"/>
              <a:t>, </a:t>
            </a:r>
            <a:r>
              <a:rPr lang="es-ES_tradnl" sz="2400" dirty="0" err="1"/>
              <a:t>that</a:t>
            </a:r>
            <a:r>
              <a:rPr lang="es-ES_tradnl" sz="2400" dirty="0"/>
              <a:t> </a:t>
            </a:r>
            <a:r>
              <a:rPr lang="es-ES_tradnl" sz="2400" dirty="0" err="1"/>
              <a:t>our</a:t>
            </a:r>
            <a:r>
              <a:rPr lang="es-ES_tradnl" sz="2400" dirty="0"/>
              <a:t> </a:t>
            </a:r>
            <a:r>
              <a:rPr lang="es-ES_tradnl" sz="2400" dirty="0" err="1"/>
              <a:t>jobseekers</a:t>
            </a:r>
            <a:r>
              <a:rPr lang="es-ES_tradnl" sz="2400" dirty="0"/>
              <a:t> </a:t>
            </a:r>
            <a:r>
              <a:rPr lang="es-ES_tradnl" sz="2400" dirty="0" err="1"/>
              <a:t>have</a:t>
            </a:r>
            <a:r>
              <a:rPr lang="es-ES_tradnl" sz="2400" dirty="0"/>
              <a:t> </a:t>
            </a:r>
            <a:r>
              <a:rPr lang="es-ES_tradnl" sz="2400" dirty="0" err="1"/>
              <a:t>this</a:t>
            </a:r>
            <a:r>
              <a:rPr lang="es-ES_tradnl" sz="2400" dirty="0"/>
              <a:t> </a:t>
            </a:r>
            <a:r>
              <a:rPr lang="es-ES_tradnl" sz="2400" dirty="0" err="1"/>
              <a:t>experience</a:t>
            </a:r>
            <a:r>
              <a:rPr lang="es-ES_tradnl" sz="2400" dirty="0"/>
              <a:t> in </a:t>
            </a:r>
            <a:r>
              <a:rPr lang="es-ES_tradnl" sz="2400" dirty="0" err="1"/>
              <a:t>recruiting</a:t>
            </a:r>
            <a:r>
              <a:rPr lang="es-ES_tradnl" sz="2400" dirty="0"/>
              <a:t> and  </a:t>
            </a:r>
            <a:r>
              <a:rPr lang="es-ES_tradnl" sz="2400" dirty="0" err="1"/>
              <a:t>selection</a:t>
            </a:r>
            <a:r>
              <a:rPr lang="es-ES_tradnl" sz="2400" dirty="0"/>
              <a:t>, </a:t>
            </a:r>
            <a:r>
              <a:rPr lang="es-ES_tradnl" sz="2400" dirty="0" err="1"/>
              <a:t>having</a:t>
            </a:r>
            <a:r>
              <a:rPr lang="es-ES_tradnl" sz="2400" dirty="0"/>
              <a:t> </a:t>
            </a:r>
            <a:r>
              <a:rPr lang="es-ES_tradnl" sz="2400" dirty="0" err="1"/>
              <a:t>been</a:t>
            </a:r>
            <a:r>
              <a:rPr lang="es-ES_tradnl" sz="2400" dirty="0"/>
              <a:t> </a:t>
            </a:r>
            <a:r>
              <a:rPr lang="es-ES_tradnl" sz="2400" dirty="0" err="1"/>
              <a:t>previously</a:t>
            </a:r>
            <a:r>
              <a:rPr lang="es-ES_tradnl" sz="2400" dirty="0"/>
              <a:t> </a:t>
            </a:r>
            <a:r>
              <a:rPr lang="es-ES_tradnl" sz="2400" dirty="0" err="1"/>
              <a:t>prepared</a:t>
            </a:r>
            <a:r>
              <a:rPr lang="es-ES_tradnl" sz="2400" dirty="0"/>
              <a:t> to </a:t>
            </a:r>
            <a:r>
              <a:rPr lang="es-ES_tradnl" sz="2400" dirty="0" err="1"/>
              <a:t>find</a:t>
            </a:r>
            <a:r>
              <a:rPr lang="es-ES_tradnl" sz="2400" dirty="0"/>
              <a:t> </a:t>
            </a:r>
            <a:r>
              <a:rPr lang="es-ES_tradnl" sz="2400" dirty="0" err="1"/>
              <a:t>the</a:t>
            </a:r>
            <a:r>
              <a:rPr lang="es-ES_tradnl" sz="2400" dirty="0"/>
              <a:t> </a:t>
            </a:r>
            <a:r>
              <a:rPr lang="es-ES_tradnl" sz="2400" dirty="0" err="1"/>
              <a:t>opportunity</a:t>
            </a:r>
            <a:r>
              <a:rPr lang="es-ES_tradnl" sz="2400" dirty="0"/>
              <a:t> of a </a:t>
            </a:r>
            <a:r>
              <a:rPr lang="es-ES_tradnl" sz="2400" dirty="0" err="1"/>
              <a:t>work</a:t>
            </a:r>
            <a:r>
              <a:rPr lang="es-ES_tradnl" sz="2400" dirty="0"/>
              <a:t> </a:t>
            </a:r>
            <a:r>
              <a:rPr lang="es-ES_tradnl" sz="2400" dirty="0" err="1"/>
              <a:t>contract</a:t>
            </a:r>
            <a:r>
              <a:rPr lang="es-ES_tradnl" sz="2400" dirty="0"/>
              <a:t>. </a:t>
            </a:r>
          </a:p>
          <a:p>
            <a:r>
              <a:rPr lang="es-ES_tradnl" sz="2400" b="1" dirty="0" err="1"/>
              <a:t>These</a:t>
            </a:r>
            <a:r>
              <a:rPr lang="es-ES_tradnl" sz="2400" b="1" dirty="0"/>
              <a:t> SJD are a </a:t>
            </a:r>
            <a:r>
              <a:rPr lang="es-ES_tradnl" sz="2400" b="1" dirty="0" err="1"/>
              <a:t>sort</a:t>
            </a:r>
            <a:r>
              <a:rPr lang="es-ES_tradnl" sz="2400" b="1" dirty="0"/>
              <a:t> of a “</a:t>
            </a:r>
            <a:r>
              <a:rPr lang="es-ES_tradnl" sz="2400" b="1" dirty="0" err="1"/>
              <a:t>quick</a:t>
            </a:r>
            <a:r>
              <a:rPr lang="es-ES_tradnl" sz="2400" b="1" dirty="0"/>
              <a:t>” personal interview </a:t>
            </a:r>
            <a:r>
              <a:rPr lang="es-ES_tradnl" sz="2400" b="1" dirty="0" err="1"/>
              <a:t>which</a:t>
            </a:r>
            <a:r>
              <a:rPr lang="es-ES_tradnl" sz="2400" b="1" dirty="0"/>
              <a:t> </a:t>
            </a:r>
            <a:r>
              <a:rPr lang="es-ES_tradnl" sz="2400" b="1" dirty="0" err="1"/>
              <a:t>is</a:t>
            </a:r>
            <a:r>
              <a:rPr lang="es-ES_tradnl" sz="2400" b="1" dirty="0"/>
              <a:t> </a:t>
            </a:r>
            <a:r>
              <a:rPr lang="es-ES_tradnl" sz="2400" b="1" dirty="0" err="1"/>
              <a:t>characterised</a:t>
            </a:r>
            <a:r>
              <a:rPr lang="es-ES_tradnl" sz="2400" b="1" dirty="0"/>
              <a:t> </a:t>
            </a:r>
            <a:r>
              <a:rPr lang="es-ES_tradnl" sz="2400" b="1" dirty="0" err="1"/>
              <a:t>by</a:t>
            </a:r>
            <a:r>
              <a:rPr lang="es-ES_tradnl" sz="2400" b="1" dirty="0"/>
              <a:t> </a:t>
            </a:r>
            <a:r>
              <a:rPr lang="es-ES_tradnl" sz="2400" b="1" dirty="0" err="1"/>
              <a:t>the</a:t>
            </a:r>
            <a:r>
              <a:rPr lang="es-ES_tradnl" sz="2400" b="1" dirty="0"/>
              <a:t> </a:t>
            </a:r>
            <a:r>
              <a:rPr lang="es-ES_tradnl" sz="2400" b="1" dirty="0" err="1"/>
              <a:t>limited</a:t>
            </a:r>
            <a:r>
              <a:rPr lang="es-ES_tradnl" sz="2400" b="1" dirty="0"/>
              <a:t> time </a:t>
            </a:r>
            <a:r>
              <a:rPr lang="es-ES_tradnl" sz="2400" b="1" dirty="0" err="1"/>
              <a:t>used</a:t>
            </a:r>
            <a:r>
              <a:rPr lang="es-ES_tradnl" sz="2400" b="1" dirty="0"/>
              <a:t> </a:t>
            </a:r>
            <a:r>
              <a:rPr lang="es-ES_tradnl" sz="2400" b="1" dirty="0" err="1"/>
              <a:t>by</a:t>
            </a:r>
            <a:r>
              <a:rPr lang="es-ES_tradnl" sz="2400" b="1" dirty="0"/>
              <a:t> a </a:t>
            </a:r>
            <a:r>
              <a:rPr lang="es-ES_tradnl" sz="2400" b="1" dirty="0" err="1"/>
              <a:t>person</a:t>
            </a:r>
            <a:r>
              <a:rPr lang="es-ES_tradnl" sz="2400" b="1" dirty="0"/>
              <a:t> to </a:t>
            </a:r>
            <a:r>
              <a:rPr lang="es-ES_tradnl" sz="2400" b="1" dirty="0" err="1"/>
              <a:t>present</a:t>
            </a:r>
            <a:r>
              <a:rPr lang="es-ES_tradnl" sz="2400" b="1" dirty="0"/>
              <a:t> </a:t>
            </a:r>
            <a:r>
              <a:rPr lang="es-ES_tradnl" sz="2400" b="1" dirty="0" err="1"/>
              <a:t>his</a:t>
            </a:r>
            <a:r>
              <a:rPr lang="es-ES_tradnl" sz="2400" b="1" dirty="0"/>
              <a:t> </a:t>
            </a:r>
            <a:r>
              <a:rPr lang="es-ES_tradnl" sz="2400" b="1" dirty="0" err="1"/>
              <a:t>job</a:t>
            </a:r>
            <a:r>
              <a:rPr lang="es-ES_tradnl" sz="2400" b="1" dirty="0"/>
              <a:t> </a:t>
            </a:r>
            <a:r>
              <a:rPr lang="es-ES_tradnl" sz="2400" b="1" dirty="0" err="1"/>
              <a:t>candidature</a:t>
            </a:r>
            <a:r>
              <a:rPr lang="es-ES_tradnl" sz="2400" b="1" dirty="0"/>
              <a:t>.</a:t>
            </a:r>
          </a:p>
          <a:p>
            <a:endParaRPr lang="es-ES" sz="2400" dirty="0"/>
          </a:p>
          <a:p>
            <a:r>
              <a:rPr lang="es-E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PARTICIPANTS</a:t>
            </a:r>
            <a:r>
              <a:rPr lang="es-ES" sz="24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endParaRPr lang="es-ES" sz="2400" b="1" dirty="0"/>
          </a:p>
          <a:p>
            <a:r>
              <a:rPr lang="es-ES" sz="2400" dirty="0" err="1"/>
              <a:t>People</a:t>
            </a:r>
            <a:r>
              <a:rPr lang="es-ES" sz="2400" dirty="0"/>
              <a:t> </a:t>
            </a:r>
            <a:r>
              <a:rPr lang="es-ES" sz="2400" dirty="0" err="1"/>
              <a:t>demanding</a:t>
            </a:r>
            <a:r>
              <a:rPr lang="es-ES" sz="2400" dirty="0"/>
              <a:t> </a:t>
            </a:r>
            <a:r>
              <a:rPr lang="es-ES" sz="2400" dirty="0" err="1"/>
              <a:t>employment</a:t>
            </a:r>
            <a:r>
              <a:rPr lang="es-ES" sz="2400" dirty="0"/>
              <a:t> </a:t>
            </a:r>
            <a:r>
              <a:rPr lang="es-ES" sz="2400" dirty="0" err="1"/>
              <a:t>services</a:t>
            </a:r>
            <a:r>
              <a:rPr lang="es-ES" sz="2400" dirty="0"/>
              <a:t> </a:t>
            </a:r>
            <a:r>
              <a:rPr lang="es-ES" sz="2400" dirty="0" err="1"/>
              <a:t>who</a:t>
            </a:r>
            <a:r>
              <a:rPr lang="es-ES" sz="2400" dirty="0"/>
              <a:t> are </a:t>
            </a:r>
            <a:r>
              <a:rPr lang="es-ES" sz="2400" dirty="0" err="1"/>
              <a:t>registered</a:t>
            </a:r>
            <a:r>
              <a:rPr lang="es-ES" sz="2400" dirty="0"/>
              <a:t> in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Public</a:t>
            </a:r>
            <a:r>
              <a:rPr lang="es-ES" sz="2400" dirty="0"/>
              <a:t> </a:t>
            </a:r>
            <a:r>
              <a:rPr lang="es-ES" sz="2400" dirty="0" err="1"/>
              <a:t>Employment</a:t>
            </a:r>
            <a:r>
              <a:rPr lang="es-ES" sz="2400" dirty="0"/>
              <a:t> </a:t>
            </a:r>
            <a:r>
              <a:rPr lang="es-ES" sz="2400" dirty="0" err="1"/>
              <a:t>Service</a:t>
            </a:r>
            <a:r>
              <a:rPr lang="es-ES" sz="2400" dirty="0"/>
              <a:t> of </a:t>
            </a:r>
            <a:r>
              <a:rPr lang="es-ES" sz="2400" dirty="0" err="1"/>
              <a:t>the</a:t>
            </a:r>
            <a:r>
              <a:rPr lang="es-ES" sz="2400" dirty="0"/>
              <a:t> Comunidad de Madrid.</a:t>
            </a:r>
          </a:p>
          <a:p>
            <a:r>
              <a:rPr lang="es-ES" sz="2400" dirty="0" err="1"/>
              <a:t>Employing</a:t>
            </a:r>
            <a:r>
              <a:rPr lang="es-ES" sz="2400" dirty="0"/>
              <a:t> </a:t>
            </a:r>
            <a:r>
              <a:rPr lang="es-ES" sz="2400" dirty="0" err="1"/>
              <a:t>companies</a:t>
            </a:r>
            <a:r>
              <a:rPr lang="es-ES" sz="2400" dirty="0"/>
              <a:t> in </a:t>
            </a:r>
            <a:r>
              <a:rPr lang="es-ES" sz="2400" dirty="0" err="1"/>
              <a:t>the</a:t>
            </a:r>
            <a:r>
              <a:rPr lang="es-ES" sz="2400" dirty="0"/>
              <a:t> Comunidad de Madrid.</a:t>
            </a:r>
          </a:p>
          <a:p>
            <a:endParaRPr lang="es-ES" b="1" dirty="0"/>
          </a:p>
          <a:p>
            <a:endParaRPr lang="es-ES" b="1" dirty="0"/>
          </a:p>
          <a:p>
            <a:endParaRPr lang="es-E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860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>
            <a:grpSpLocks/>
          </p:cNvGrpSpPr>
          <p:nvPr/>
        </p:nvGrpSpPr>
        <p:grpSpPr bwMode="auto">
          <a:xfrm>
            <a:off x="0" y="117566"/>
            <a:ext cx="12192000" cy="6858000"/>
            <a:chOff x="0" y="0"/>
            <a:chExt cx="19200" cy="10800"/>
          </a:xfrm>
        </p:grpSpPr>
        <p:pic>
          <p:nvPicPr>
            <p:cNvPr id="3" name="docshape1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200" cy="10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docshape2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4" y="8961"/>
              <a:ext cx="4176" cy="1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ángulo 7"/>
          <p:cNvSpPr/>
          <p:nvPr/>
        </p:nvSpPr>
        <p:spPr>
          <a:xfrm>
            <a:off x="1136468" y="475009"/>
            <a:ext cx="84255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bg1"/>
                </a:solidFill>
              </a:rPr>
              <a:t>SPEED JOB DATING 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073332" y="767396"/>
            <a:ext cx="10045336" cy="4407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_tradn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ES" sz="28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PREVIOUS ACTIONS BY THE EMPLOYMENT OFFICE</a:t>
            </a:r>
          </a:p>
          <a:p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DEMAND ANALYSIS OF EMPLOYING COMPANIES: PROFILE IDENTIFICATION REQUIRED.</a:t>
            </a:r>
          </a:p>
          <a:p>
            <a:pPr marL="285750" indent="-285750" algn="just">
              <a:buFontTx/>
              <a:buChar char="-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PERSONNEL PRESELECTION.</a:t>
            </a:r>
          </a:p>
          <a:p>
            <a:pPr marL="285750" indent="-285750" algn="just">
              <a:buFontTx/>
              <a:buChar char="-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ORIENTATION WORKSHOPS: FACING QUICK INTERVIEWS AND MAKING A CV.</a:t>
            </a:r>
          </a:p>
          <a:p>
            <a:pPr marL="342900" indent="-342900" algn="just">
              <a:buAutoNum type="arabicPeriod" startAt="3"/>
            </a:pP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ES" sz="28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ACTIONS ON THE DAY</a:t>
            </a:r>
          </a:p>
          <a:p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QUICK CANDIDATE INTERVIEW WITH AN EMPLOYING COMPANY.</a:t>
            </a:r>
          </a:p>
          <a:p>
            <a:pPr marL="342900" indent="-342900">
              <a:buFontTx/>
              <a:buChar char="-"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FEEDBACK OF A JOB INTERVIEW RESULT WITH THE EMPLOYMENT OFFICE.</a:t>
            </a:r>
          </a:p>
          <a:p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412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>
            <a:grpSpLocks/>
          </p:cNvGrpSpPr>
          <p:nvPr/>
        </p:nvGrpSpPr>
        <p:grpSpPr bwMode="auto">
          <a:xfrm>
            <a:off x="0" y="117566"/>
            <a:ext cx="12192000" cy="6858000"/>
            <a:chOff x="0" y="0"/>
            <a:chExt cx="19200" cy="10800"/>
          </a:xfrm>
        </p:grpSpPr>
        <p:pic>
          <p:nvPicPr>
            <p:cNvPr id="3" name="docshape1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200" cy="10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docshape2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4" y="8961"/>
              <a:ext cx="4176" cy="1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ángulo 7"/>
          <p:cNvSpPr/>
          <p:nvPr/>
        </p:nvSpPr>
        <p:spPr>
          <a:xfrm>
            <a:off x="1136468" y="475009"/>
            <a:ext cx="84255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bg1"/>
                </a:solidFill>
              </a:rPr>
              <a:t>SPEED JOB DATING 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136468" y="767396"/>
            <a:ext cx="10045336" cy="619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s-ES_tradnl" sz="2800" b="1" dirty="0">
              <a:solidFill>
                <a:srgbClr val="FF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ES_tradnl" sz="28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EARLY VICTORIES</a:t>
            </a:r>
          </a:p>
          <a:p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20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2000" dirty="0" err="1">
                <a:latin typeface="Arial" panose="020B0604020202020204" pitchFamily="34" charset="0"/>
                <a:cs typeface="Arial" panose="020B0604020202020204" pitchFamily="34" charset="0"/>
              </a:rPr>
              <a:t>March</a:t>
            </a: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 1st and 2nd, more </a:t>
            </a:r>
            <a:r>
              <a:rPr lang="es-ES_tradnl" sz="2000" dirty="0" err="1"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 100 interviews </a:t>
            </a:r>
            <a:r>
              <a:rPr lang="es-ES_tradnl" sz="2000" dirty="0" err="1">
                <a:latin typeface="Arial" panose="020B0604020202020204" pitchFamily="34" charset="0"/>
                <a:cs typeface="Arial" panose="020B0604020202020204" pitchFamily="34" charset="0"/>
              </a:rPr>
              <a:t>took</a:t>
            </a: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 place in a single </a:t>
            </a:r>
            <a:r>
              <a:rPr lang="es-ES_tradnl" sz="2000" dirty="0" err="1">
                <a:latin typeface="Arial" panose="020B0604020202020204" pitchFamily="34" charset="0"/>
                <a:cs typeface="Arial" panose="020B0604020202020204" pitchFamily="34" charset="0"/>
              </a:rPr>
              <a:t>space</a:t>
            </a: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_tradnl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 new </a:t>
            </a:r>
            <a:r>
              <a:rPr lang="es-ES_tradnl" sz="2000" dirty="0" err="1">
                <a:latin typeface="Arial" panose="020B0604020202020204" pitchFamily="34" charset="0"/>
                <a:cs typeface="Arial" panose="020B0604020202020204" pitchFamily="34" charset="0"/>
              </a:rPr>
              <a:t>Employment</a:t>
            </a: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 Office of Vallecas- Santa Eugenia, to </a:t>
            </a:r>
            <a:r>
              <a:rPr lang="es-ES_tradnl" sz="2000" dirty="0" err="1">
                <a:latin typeface="Arial" panose="020B0604020202020204" pitchFamily="34" charset="0"/>
                <a:cs typeface="Arial" panose="020B0604020202020204" pitchFamily="34" charset="0"/>
              </a:rPr>
              <a:t>fill</a:t>
            </a: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 Jobs in </a:t>
            </a:r>
            <a:r>
              <a:rPr lang="es-ES_tradnl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2000" dirty="0" err="1">
                <a:latin typeface="Arial" panose="020B0604020202020204" pitchFamily="34" charset="0"/>
                <a:cs typeface="Arial" panose="020B0604020202020204" pitchFamily="34" charset="0"/>
              </a:rPr>
              <a:t>airport</a:t>
            </a:r>
            <a:r>
              <a:rPr lang="es-ES_tradnl" sz="2000" dirty="0">
                <a:latin typeface="Arial" panose="020B0604020202020204" pitchFamily="34" charset="0"/>
                <a:cs typeface="Arial" panose="020B0604020202020204" pitchFamily="34" charset="0"/>
              </a:rPr>
              <a:t> sector.</a:t>
            </a:r>
          </a:p>
          <a:p>
            <a:endParaRPr lang="es-ES_trad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March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28th, a meeting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held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Employer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Office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RETAIL TEXTILE SECTOR,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more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130 interviews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conducted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simultaneously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Employment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Office of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Legazpi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specialised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office in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important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economic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sectors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more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demand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professionals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businesses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Comunidad de Madrid: HOSPITALITY AND CATERING.</a:t>
            </a:r>
            <a:endParaRPr lang="es-ES_tradn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Due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high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demand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professionals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three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meetings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already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held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waiter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profiles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863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>
            <a:grpSpLocks/>
          </p:cNvGrpSpPr>
          <p:nvPr/>
        </p:nvGrpSpPr>
        <p:grpSpPr bwMode="auto">
          <a:xfrm>
            <a:off x="27573" y="160337"/>
            <a:ext cx="12192000" cy="6858000"/>
            <a:chOff x="0" y="0"/>
            <a:chExt cx="19200" cy="10800"/>
          </a:xfrm>
        </p:grpSpPr>
        <p:pic>
          <p:nvPicPr>
            <p:cNvPr id="3" name="docshape1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200" cy="10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docshape2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4" y="8961"/>
              <a:ext cx="4176" cy="1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ángulo 7"/>
          <p:cNvSpPr/>
          <p:nvPr/>
        </p:nvSpPr>
        <p:spPr>
          <a:xfrm>
            <a:off x="1136468" y="475009"/>
            <a:ext cx="84255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bg1"/>
                </a:solidFill>
              </a:rPr>
              <a:t>OFICINA DE EMPLEO DE LEGAZPI: </a:t>
            </a:r>
            <a:r>
              <a:rPr lang="es-ES" sz="3200" b="1" dirty="0" err="1">
                <a:solidFill>
                  <a:schemeClr val="bg1"/>
                </a:solidFill>
              </a:rPr>
              <a:t>HOSTELERíA</a:t>
            </a:r>
            <a:endParaRPr lang="es-ES" sz="3200" b="1" dirty="0">
              <a:solidFill>
                <a:schemeClr val="bg1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12775" y="1217420"/>
            <a:ext cx="10473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b="1" dirty="0"/>
          </a:p>
          <a:p>
            <a:endParaRPr lang="es-ES" dirty="0"/>
          </a:p>
        </p:txBody>
      </p:sp>
      <p:sp>
        <p:nvSpPr>
          <p:cNvPr id="7" name="AutoShape 4" descr="Pasteleros de Madrid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6" name="CuadroTexto 5"/>
          <p:cNvSpPr txBox="1"/>
          <p:nvPr/>
        </p:nvSpPr>
        <p:spPr>
          <a:xfrm>
            <a:off x="1136468" y="1371600"/>
            <a:ext cx="84255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1232" y="4561379"/>
            <a:ext cx="1275963" cy="145305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178378" y="1333657"/>
            <a:ext cx="10299403" cy="3003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ES" sz="28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MAJOR PROJECTS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dirty="0"/>
          </a:p>
          <a:p>
            <a:pPr indent="-342900">
              <a:buFont typeface="Arial" panose="020B0604020202020204" pitchFamily="34" charset="0"/>
              <a:buChar char="•"/>
            </a:pP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Specialising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Employment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Office in a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sector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allows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understanding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employers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professionals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-342900">
              <a:buFont typeface="Arial" panose="020B0604020202020204" pitchFamily="34" charset="0"/>
              <a:buChar char="•"/>
            </a:pP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becomes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reference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intermediation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tailored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advice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sector.</a:t>
            </a:r>
          </a:p>
          <a:p>
            <a:pPr indent="-342900">
              <a:buFont typeface="Arial" panose="020B0604020202020204" pitchFamily="34" charset="0"/>
              <a:buChar char="•"/>
            </a:pP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intermediate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managing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offers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carrying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preselection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and/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candidates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selection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competences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model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as a 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guarantee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efectiveness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efficiency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437" y="4556474"/>
            <a:ext cx="2123090" cy="152762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6928" y="4788103"/>
            <a:ext cx="1891152" cy="99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95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>
            <a:grpSpLocks/>
          </p:cNvGrpSpPr>
          <p:nvPr/>
        </p:nvGrpSpPr>
        <p:grpSpPr bwMode="auto">
          <a:xfrm>
            <a:off x="0" y="117566"/>
            <a:ext cx="12192000" cy="6858000"/>
            <a:chOff x="0" y="0"/>
            <a:chExt cx="19200" cy="10800"/>
          </a:xfrm>
        </p:grpSpPr>
        <p:pic>
          <p:nvPicPr>
            <p:cNvPr id="3" name="docshape1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200" cy="10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docshape2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4" y="8961"/>
              <a:ext cx="4176" cy="1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ángulo 7"/>
          <p:cNvSpPr/>
          <p:nvPr/>
        </p:nvSpPr>
        <p:spPr>
          <a:xfrm>
            <a:off x="1136468" y="475009"/>
            <a:ext cx="84255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bg1"/>
                </a:solidFill>
              </a:rPr>
              <a:t>SPEED JOB DATING: RESULTADOS DE EXITO 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953590" y="878353"/>
            <a:ext cx="10045336" cy="3730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800" b="1" dirty="0"/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ES" sz="28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ACHIEVED SUCCESSES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s-ES" sz="2800" b="1" dirty="0">
              <a:solidFill>
                <a:srgbClr val="FF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es-ES" sz="2800" b="1" dirty="0"/>
              <a:t>13 COMPANIES OF OUR AUTONOMOUS COMMUNITY HAVE OFFERED MORE THAN 280 JOBS.</a:t>
            </a:r>
          </a:p>
          <a:p>
            <a:endParaRPr lang="es-ES" sz="2800" b="1" dirty="0"/>
          </a:p>
          <a:p>
            <a:r>
              <a:rPr lang="es-ES" sz="2800" b="1" dirty="0"/>
              <a:t>58 DEMANDANTS OF EMPLOYMENT SERVICES HAVE BEEN HIRED THROUGH THIS PRESELECTION METHODOLOGY. </a:t>
            </a:r>
            <a:endParaRPr lang="es-ES" b="1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43000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2074</TotalTime>
  <Words>398</Words>
  <Application>Microsoft Office PowerPoint</Application>
  <PresentationFormat>Panorámica</PresentationFormat>
  <Paragraphs>57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Comunidad de Madrid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FRAMIT OROZCO, MARIA DEL MAR</dc:creator>
  <cp:lastModifiedBy>sgriaj016</cp:lastModifiedBy>
  <cp:revision>78</cp:revision>
  <dcterms:created xsi:type="dcterms:W3CDTF">2023-06-01T07:41:48Z</dcterms:created>
  <dcterms:modified xsi:type="dcterms:W3CDTF">2023-09-29T12:09:33Z</dcterms:modified>
</cp:coreProperties>
</file>